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5" r:id="rId4"/>
    <p:sldId id="291" r:id="rId5"/>
    <p:sldId id="292" r:id="rId6"/>
    <p:sldId id="293" r:id="rId7"/>
    <p:sldId id="294" r:id="rId8"/>
    <p:sldId id="29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3975" y="3649362"/>
            <a:ext cx="9144000" cy="1727501"/>
          </a:xfrm>
        </p:spPr>
        <p:txBody>
          <a:bodyPr>
            <a:normAutofit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Het interbellum</a:t>
            </a:r>
            <a: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/>
            </a:r>
            <a:b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Op weg naar oorlog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10" y="556652"/>
            <a:ext cx="2694191" cy="27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12" y="47062"/>
            <a:ext cx="3240783" cy="38057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3800427"/>
            <a:ext cx="4207085" cy="273369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47" y="3796213"/>
            <a:ext cx="2657716" cy="273790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77" y="153161"/>
            <a:ext cx="3333470" cy="466365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267376" y="982330"/>
            <a:ext cx="8781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Groot-</a:t>
            </a:r>
            <a:r>
              <a:rPr lang="nl-NL" sz="2800" b="1" dirty="0" smtClean="0">
                <a:sym typeface="Wingdings" panose="05000000000000000000" pitchFamily="2" charset="2"/>
              </a:rPr>
              <a:t>Duitsland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Land weer terug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Lebensraum</a:t>
            </a:r>
            <a:r>
              <a:rPr lang="nl-NL" sz="2800" b="1" dirty="0" smtClean="0">
                <a:sym typeface="Wingdings" panose="05000000000000000000" pitchFamily="2" charset="2"/>
              </a:rPr>
              <a:t> voor Duitsers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Heim ins Reich </a:t>
            </a:r>
            <a:r>
              <a:rPr lang="nl-NL" sz="2800" b="1" dirty="0" smtClean="0">
                <a:sym typeface="Wingdings" panose="05000000000000000000" pitchFamily="2" charset="2"/>
              </a:rPr>
              <a:t>voor </a:t>
            </a:r>
            <a:r>
              <a:rPr lang="nl-NL" sz="2800" b="1" dirty="0" err="1" smtClean="0">
                <a:sym typeface="Wingdings" panose="05000000000000000000" pitchFamily="2" charset="2"/>
              </a:rPr>
              <a:t>Volksduitsers</a:t>
            </a:r>
            <a:endParaRPr lang="nl-NL" sz="2800" b="1" dirty="0" smtClean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ym typeface="Wingdings" panose="05000000000000000000" pitchFamily="2" charset="2"/>
              </a:rPr>
              <a:t>1936: Hitler </a:t>
            </a:r>
            <a:r>
              <a:rPr lang="en-US" sz="2800" b="1" dirty="0" err="1" smtClean="0">
                <a:sym typeface="Wingdings" panose="05000000000000000000" pitchFamily="2" charset="2"/>
              </a:rPr>
              <a:t>bezet</a:t>
            </a:r>
            <a:r>
              <a:rPr lang="en-US" sz="2800" b="1" dirty="0" smtClean="0">
                <a:sym typeface="Wingdings" panose="05000000000000000000" pitchFamily="2" charset="2"/>
              </a:rPr>
              <a:t> het </a:t>
            </a:r>
            <a:r>
              <a:rPr lang="en-US" sz="2800" b="1" dirty="0" err="1" smtClean="0">
                <a:sym typeface="Wingdings" panose="05000000000000000000" pitchFamily="2" charset="2"/>
              </a:rPr>
              <a:t>Rijnland</a:t>
            </a:r>
            <a:endParaRPr lang="en-US" sz="2800" b="1" dirty="0" smtClean="0">
              <a:sym typeface="Wingdings" panose="05000000000000000000" pitchFamily="2" charset="2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ym typeface="Wingdings" panose="05000000000000000000" pitchFamily="2" charset="2"/>
              </a:rPr>
              <a:t>Tegen</a:t>
            </a:r>
            <a:r>
              <a:rPr lang="en-US" sz="2800" b="1" dirty="0" smtClean="0">
                <a:sym typeface="Wingdings" panose="05000000000000000000" pitchFamily="2" charset="2"/>
              </a:rPr>
              <a:t> het </a:t>
            </a:r>
            <a:r>
              <a:rPr lang="en-US" sz="2800" b="1" dirty="0" err="1" smtClean="0">
                <a:sym typeface="Wingdings" panose="05000000000000000000" pitchFamily="2" charset="2"/>
              </a:rPr>
              <a:t>Verdag</a:t>
            </a:r>
            <a:r>
              <a:rPr lang="en-US" sz="2800" b="1" dirty="0" smtClean="0">
                <a:sym typeface="Wingdings" panose="05000000000000000000" pitchFamily="2" charset="2"/>
              </a:rPr>
              <a:t> van Versailles in</a:t>
            </a:r>
            <a:endParaRPr lang="nl-NL" sz="2800" b="1" dirty="0" smtClean="0">
              <a:sym typeface="Wingdings" panose="05000000000000000000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aan de macht</a:t>
            </a:r>
            <a:endParaRPr lang="nl-N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71" y="4577241"/>
            <a:ext cx="3339539" cy="222231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40" y="2264350"/>
            <a:ext cx="3333470" cy="222231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40" y="153161"/>
            <a:ext cx="3333470" cy="2000082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267376" y="982330"/>
            <a:ext cx="66578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voert een agressieve politiek</a:t>
            </a:r>
            <a:endParaRPr lang="nl-NL" sz="2800" b="1" dirty="0" smtClean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Hitler zoekt bondgenoten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Italië (1936)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Japan (1937)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as-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mogendheden</a:t>
            </a:r>
            <a:endParaRPr lang="nl-N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aan de macht</a:t>
            </a:r>
            <a:endParaRPr lang="nl-N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24" y="4020302"/>
            <a:ext cx="3623180" cy="264092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36" y="933128"/>
            <a:ext cx="4470092" cy="52494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6" y="4020303"/>
            <a:ext cx="3700064" cy="264092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748539"/>
            <a:ext cx="4326887" cy="302121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7812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Heim ins Reich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err="1" smtClean="0"/>
              <a:t>Schanddiktat</a:t>
            </a:r>
            <a:r>
              <a:rPr lang="nl-NL" sz="2800" b="1" dirty="0" smtClean="0"/>
              <a:t> ongedaan maken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1938: Der Anschluss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Oostenrijk ingelijfd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Door vrije verkiezingen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1938: Tsjechoslowakije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Daar woonden veel Duitsers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Met instemming van Frankrijk en Engeland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Om de vrede te bewaren!!!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5910" y="149286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Hitler werkt aan Groot-Duitsland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165910" y="1062048"/>
            <a:ext cx="8706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Agressieve buitenlandpolitiek van Hitler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1936: </a:t>
            </a:r>
            <a:r>
              <a:rPr lang="en-US" sz="2800" b="1" dirty="0" err="1" smtClean="0"/>
              <a:t>Rijnland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bezet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tegen</a:t>
            </a:r>
            <a:r>
              <a:rPr lang="en-US" sz="2800" b="1" dirty="0" smtClean="0"/>
              <a:t> het </a:t>
            </a:r>
            <a:r>
              <a:rPr lang="en-US" sz="2800" b="1" dirty="0" err="1" smtClean="0"/>
              <a:t>Verdrag</a:t>
            </a:r>
            <a:r>
              <a:rPr lang="en-US" sz="2800" b="1" dirty="0" smtClean="0"/>
              <a:t> van Versailles)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1938: </a:t>
            </a:r>
            <a:r>
              <a:rPr lang="nl-NL" sz="2800" b="1" i="1" dirty="0" smtClean="0"/>
              <a:t>Der Anschluss </a:t>
            </a:r>
            <a:r>
              <a:rPr lang="nl-NL" sz="2800" b="1" dirty="0" smtClean="0"/>
              <a:t>(Oostenrijk)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1938: Sudetenland (Tsjechoslowakije)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>
                <a:sym typeface="Wingdings" panose="05000000000000000000" pitchFamily="2" charset="2"/>
              </a:rPr>
              <a:t> </a:t>
            </a:r>
            <a:r>
              <a:rPr lang="en-US" sz="2800" b="1" dirty="0" smtClean="0">
                <a:sym typeface="Wingdings" panose="05000000000000000000" pitchFamily="2" charset="2"/>
              </a:rPr>
              <a:t>Hoe </a:t>
            </a:r>
            <a:r>
              <a:rPr lang="en-US" sz="2800" b="1" dirty="0" err="1" smtClean="0">
                <a:sym typeface="Wingdings" panose="05000000000000000000" pitchFamily="2" charset="2"/>
              </a:rPr>
              <a:t>kon</a:t>
            </a:r>
            <a:r>
              <a:rPr lang="en-US" sz="2800" b="1" dirty="0" smtClean="0">
                <a:sym typeface="Wingdings" panose="05000000000000000000" pitchFamily="2" charset="2"/>
              </a:rPr>
              <a:t> Hitler al </a:t>
            </a:r>
            <a:r>
              <a:rPr lang="en-US" sz="2800" b="1" dirty="0" err="1" smtClean="0">
                <a:sym typeface="Wingdings" panose="05000000000000000000" pitchFamily="2" charset="2"/>
              </a:rPr>
              <a:t>deze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gebieden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bezetten</a:t>
            </a:r>
            <a:r>
              <a:rPr lang="en-US" sz="2800" b="1" dirty="0" smtClean="0">
                <a:sym typeface="Wingdings" panose="05000000000000000000" pitchFamily="2" charset="2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 smtClean="0">
                <a:sym typeface="Wingdings" panose="05000000000000000000" pitchFamily="2" charset="2"/>
              </a:rPr>
              <a:t>Grepen</a:t>
            </a:r>
            <a:r>
              <a:rPr lang="en-US" sz="2800" b="1" dirty="0" smtClean="0">
                <a:sym typeface="Wingdings" panose="05000000000000000000" pitchFamily="2" charset="2"/>
              </a:rPr>
              <a:t> de </a:t>
            </a:r>
            <a:r>
              <a:rPr lang="en-US" sz="2800" b="1" dirty="0" err="1" smtClean="0">
                <a:sym typeface="Wingdings" panose="05000000000000000000" pitchFamily="2" charset="2"/>
              </a:rPr>
              <a:t>andere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landen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dan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ym typeface="Wingdings" panose="05000000000000000000" pitchFamily="2" charset="2"/>
              </a:rPr>
              <a:t>niet</a:t>
            </a:r>
            <a:r>
              <a:rPr lang="en-US" sz="2800" b="1" dirty="0" smtClean="0">
                <a:sym typeface="Wingdings" panose="05000000000000000000" pitchFamily="2" charset="2"/>
              </a:rPr>
              <a:t> in?</a:t>
            </a:r>
            <a:endParaRPr lang="nl-NL" sz="2800" b="1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5910" y="149286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Appeasement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97560" y="774665"/>
            <a:ext cx="7936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Diplomatie</a:t>
            </a:r>
            <a:r>
              <a:rPr lang="nl-NL" sz="2400" b="1" dirty="0" smtClean="0"/>
              <a:t> om de vrede te bewaren!!!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1938: </a:t>
            </a:r>
            <a:r>
              <a:rPr lang="en-US" sz="2400" b="1" dirty="0" err="1" smtClean="0"/>
              <a:t>Conferentie</a:t>
            </a:r>
            <a:r>
              <a:rPr lang="en-US" sz="2400" b="1" dirty="0" smtClean="0"/>
              <a:t> van </a:t>
            </a:r>
            <a:r>
              <a:rPr lang="nl-NL" sz="2400" b="1" dirty="0" smtClean="0"/>
              <a:t>München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Hitler </a:t>
            </a:r>
            <a:r>
              <a:rPr lang="en-US" sz="2400" b="1" dirty="0" err="1" smtClean="0"/>
              <a:t>krijgt</a:t>
            </a:r>
            <a:r>
              <a:rPr lang="en-US" sz="2400" b="1" dirty="0" smtClean="0"/>
              <a:t> Sudetenland: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vazalstaat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 </a:t>
            </a:r>
            <a:r>
              <a:rPr lang="en-US" sz="2400" b="1" dirty="0" err="1" smtClean="0"/>
              <a:t>ruil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ziet</a:t>
            </a:r>
            <a:r>
              <a:rPr lang="en-US" sz="2400" b="1" dirty="0" smtClean="0"/>
              <a:t> Hitler </a:t>
            </a:r>
            <a:r>
              <a:rPr lang="en-US" sz="2400" b="1" dirty="0" err="1" smtClean="0"/>
              <a:t>af</a:t>
            </a:r>
            <a:r>
              <a:rPr lang="en-US" sz="2400" b="1" dirty="0" smtClean="0"/>
              <a:t> van verdure </a:t>
            </a:r>
            <a:r>
              <a:rPr lang="en-US" sz="2400" b="1" dirty="0" err="1" smtClean="0"/>
              <a:t>annexaties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Appeasement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ym typeface="Wingdings" panose="05000000000000000000" pitchFamily="2" charset="2"/>
              </a:rPr>
              <a:t>politiek</a:t>
            </a:r>
            <a:endParaRPr lang="nl-NL" sz="2400" b="1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5910" y="149286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Appeasement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76" y="2973735"/>
            <a:ext cx="4859491" cy="2727265"/>
          </a:xfrm>
          <a:prstGeom prst="rect">
            <a:avLst/>
          </a:prstGeom>
        </p:spPr>
      </p:pic>
      <p:sp>
        <p:nvSpPr>
          <p:cNvPr id="3" name="Ovaal bijschrift 2"/>
          <p:cNvSpPr/>
          <p:nvPr/>
        </p:nvSpPr>
        <p:spPr>
          <a:xfrm>
            <a:off x="5390205" y="1887208"/>
            <a:ext cx="3356781" cy="1210638"/>
          </a:xfrm>
          <a:prstGeom prst="wedgeEllipseCallout">
            <a:avLst>
              <a:gd name="adj1" fmla="val 35954"/>
              <a:gd name="adj2" fmla="val 13136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Ik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heb</a:t>
            </a:r>
            <a:r>
              <a:rPr lang="en-US" b="1" i="1" dirty="0" smtClean="0">
                <a:solidFill>
                  <a:schemeClr val="tx1"/>
                </a:solidFill>
              </a:rPr>
              <a:t> de </a:t>
            </a:r>
            <a:r>
              <a:rPr lang="en-US" b="1" i="1" dirty="0" err="1" smtClean="0">
                <a:solidFill>
                  <a:schemeClr val="tx1"/>
                </a:solidFill>
              </a:rPr>
              <a:t>vrede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gered</a:t>
            </a:r>
            <a:r>
              <a:rPr lang="en-US" b="1" i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Peace for our time!</a:t>
            </a:r>
            <a:endParaRPr lang="nl-NL" b="1" i="1" dirty="0">
              <a:solidFill>
                <a:schemeClr val="tx1"/>
              </a:solidFill>
            </a:endParaRPr>
          </a:p>
        </p:txBody>
      </p:sp>
      <p:sp>
        <p:nvSpPr>
          <p:cNvPr id="16" name="Ovaal bijschrift 15"/>
          <p:cNvSpPr/>
          <p:nvPr/>
        </p:nvSpPr>
        <p:spPr>
          <a:xfrm>
            <a:off x="8746986" y="1289482"/>
            <a:ext cx="2480252" cy="2012397"/>
          </a:xfrm>
          <a:prstGeom prst="wedgeEllipseCallout">
            <a:avLst>
              <a:gd name="adj1" fmla="val -35385"/>
              <a:gd name="adj2" fmla="val 695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Hitler is nu </a:t>
            </a:r>
            <a:r>
              <a:rPr lang="en-US" b="1" i="1" dirty="0" err="1" smtClean="0">
                <a:solidFill>
                  <a:schemeClr val="tx1"/>
                </a:solidFill>
              </a:rPr>
              <a:t>echt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tevreden</a:t>
            </a:r>
            <a:r>
              <a:rPr lang="en-US" b="1" i="1" dirty="0" smtClean="0">
                <a:solidFill>
                  <a:schemeClr val="tx1"/>
                </a:solidFill>
              </a:rPr>
              <a:t>…</a:t>
            </a:r>
            <a:r>
              <a:rPr lang="en-US" b="1" i="1" dirty="0" err="1" smtClean="0">
                <a:solidFill>
                  <a:schemeClr val="tx1"/>
                </a:solidFill>
              </a:rPr>
              <a:t>heus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</a:rPr>
              <a:t>hij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wil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geen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andere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landen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meer</a:t>
            </a:r>
            <a:r>
              <a:rPr lang="en-US" b="1" i="1" dirty="0" smtClean="0">
                <a:solidFill>
                  <a:schemeClr val="tx1"/>
                </a:solidFill>
              </a:rPr>
              <a:t>!</a:t>
            </a:r>
            <a:endParaRPr lang="nl-NL" b="1" i="1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038446" y="5338124"/>
            <a:ext cx="285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Brits premier Chamberlain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34" y="2326150"/>
            <a:ext cx="6156686" cy="4217331"/>
          </a:xfrm>
          <a:prstGeom prst="rect">
            <a:avLst/>
          </a:prstGeom>
        </p:spPr>
      </p:pic>
      <p:sp>
        <p:nvSpPr>
          <p:cNvPr id="14" name="Ovaal bijschrift 13"/>
          <p:cNvSpPr/>
          <p:nvPr/>
        </p:nvSpPr>
        <p:spPr>
          <a:xfrm>
            <a:off x="165910" y="4584895"/>
            <a:ext cx="2469120" cy="1210638"/>
          </a:xfrm>
          <a:prstGeom prst="wedgeEllipseCallout">
            <a:avLst>
              <a:gd name="adj1" fmla="val 55664"/>
              <a:gd name="adj2" fmla="val -12854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Okay, maar </a:t>
            </a:r>
            <a:r>
              <a:rPr lang="en-US" b="1" i="1" dirty="0" err="1" smtClean="0">
                <a:solidFill>
                  <a:schemeClr val="tx1"/>
                </a:solidFill>
              </a:rPr>
              <a:t>daarna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echt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niets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nl-NL" b="1" i="1" dirty="0" smtClean="0">
                <a:solidFill>
                  <a:schemeClr val="tx1"/>
                </a:solidFill>
              </a:rPr>
              <a:t>meer</a:t>
            </a:r>
            <a:r>
              <a:rPr lang="en-US" b="1" i="1" dirty="0" smtClean="0">
                <a:solidFill>
                  <a:schemeClr val="tx1"/>
                </a:solidFill>
              </a:rPr>
              <a:t>!!!</a:t>
            </a:r>
            <a:endParaRPr lang="nl-NL" b="1" i="1" dirty="0">
              <a:solidFill>
                <a:schemeClr val="tx1"/>
              </a:solidFill>
            </a:endParaRPr>
          </a:p>
        </p:txBody>
      </p:sp>
      <p:sp>
        <p:nvSpPr>
          <p:cNvPr id="17" name="Ovaal bijschrift 16"/>
          <p:cNvSpPr/>
          <p:nvPr/>
        </p:nvSpPr>
        <p:spPr>
          <a:xfrm>
            <a:off x="6882957" y="1724862"/>
            <a:ext cx="2480252" cy="2012397"/>
          </a:xfrm>
          <a:prstGeom prst="wedgeEllipseCallout">
            <a:avLst>
              <a:gd name="adj1" fmla="val -106951"/>
              <a:gd name="adj2" fmla="val 2680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Geef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mij</a:t>
            </a:r>
            <a:r>
              <a:rPr lang="en-US" b="1" i="1" dirty="0" smtClean="0">
                <a:solidFill>
                  <a:schemeClr val="tx1"/>
                </a:solidFill>
              </a:rPr>
              <a:t> Sudetenland met </a:t>
            </a:r>
            <a:r>
              <a:rPr lang="en-US" b="1" i="1" dirty="0" err="1" smtClean="0">
                <a:solidFill>
                  <a:schemeClr val="tx1"/>
                </a:solidFill>
              </a:rPr>
              <a:t>alle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Volksduitsers</a:t>
            </a:r>
            <a:r>
              <a:rPr lang="en-US" b="1" i="1" dirty="0" smtClean="0">
                <a:solidFill>
                  <a:schemeClr val="tx1"/>
                </a:solidFill>
              </a:rPr>
              <a:t>…</a:t>
            </a:r>
            <a:endParaRPr lang="nl-NL" b="1" i="1" dirty="0">
              <a:solidFill>
                <a:schemeClr val="tx1"/>
              </a:solidFill>
            </a:endParaRPr>
          </a:p>
        </p:txBody>
      </p:sp>
      <p:sp>
        <p:nvSpPr>
          <p:cNvPr id="19" name="Ovaal bijschrift 18"/>
          <p:cNvSpPr/>
          <p:nvPr/>
        </p:nvSpPr>
        <p:spPr>
          <a:xfrm>
            <a:off x="7035357" y="1947039"/>
            <a:ext cx="2480252" cy="2012397"/>
          </a:xfrm>
          <a:prstGeom prst="wedgeEllipseCallout">
            <a:avLst>
              <a:gd name="adj1" fmla="val -111830"/>
              <a:gd name="adj2" fmla="val 214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 smtClean="0">
                <a:solidFill>
                  <a:schemeClr val="tx1"/>
                </a:solidFill>
              </a:rPr>
              <a:t>Dat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beloof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ik</a:t>
            </a:r>
            <a:r>
              <a:rPr lang="en-US" b="1" i="1" dirty="0" smtClean="0">
                <a:solidFill>
                  <a:schemeClr val="tx1"/>
                </a:solidFill>
              </a:rPr>
              <a:t>!</a:t>
            </a:r>
            <a:endParaRPr lang="nl-NL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3" grpId="0" animBg="1"/>
      <p:bldP spid="16" grpId="0" animBg="1"/>
      <p:bldP spid="16" grpId="1" animBg="1"/>
      <p:bldP spid="5" grpId="0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0" y="730022"/>
            <a:ext cx="8935070" cy="604322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5910" y="149286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Appeasement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5586984" y="1179576"/>
            <a:ext cx="1792224" cy="163677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5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-1.11111E-6 C 0.00052 0.00394 0.00104 0.00788 0.00144 0.01204 C 0.0017 0.01413 0.00196 0.01644 0.00222 0.01852 C 0.00248 0.01991 0.00274 0.0213 0.003 0.02269 C 0.00482 0.03426 0.00274 0.02246 0.00443 0.03195 C 0.00469 0.03635 0.00482 0.04098 0.00521 0.04538 C 0.00534 0.04676 0.00586 0.04792 0.00599 0.04931 C 0.00625 0.05186 0.00638 0.05463 0.00677 0.05718 C 0.0069 0.05903 0.00729 0.06088 0.00743 0.0625 C 0.00899 0.11413 0.00716 0.07385 0.00899 0.09723 C 0.01016 0.11366 0.00899 0.10417 0.01042 0.11459 C 0.01068 0.11945 0.01094 0.12431 0.0112 0.12917 C 0.01146 0.13195 0.01185 0.1345 0.01198 0.13727 C 0.01237 0.1507 0.01237 0.16389 0.01276 0.17732 C 0.01341 0.20278 0.01289 0.18195 0.0142 0.19584 C 0.01459 0.19954 0.01472 0.20301 0.01498 0.20649 C 0.01524 0.22038 0.01511 0.23426 0.01576 0.24792 C 0.01589 0.25163 0.01654 0.2551 0.01719 0.25857 L 0.01875 0.26667 C 0.01901 0.26968 0.01914 0.27292 0.01953 0.27593 C 0.01979 0.27963 0.02032 0.28172 0.02097 0.28519 C 0.02123 0.28889 0.02136 0.29237 0.02175 0.29584 C 0.02201 0.29862 0.02292 0.30116 0.02318 0.30394 C 0.02383 0.30973 0.02409 0.31297 0.02474 0.31852 C 0.025 0.32038 0.02526 0.322 0.02552 0.32385 C 0.02578 0.32616 0.02591 0.32825 0.02618 0.33056 C 0.0267 0.33403 0.02735 0.3375 0.02774 0.34121 C 0.02865 0.35163 0.02787 0.34676 0.02995 0.35579 C 0.03021 0.3595 0.03034 0.36297 0.03073 0.36644 C 0.03112 0.36922 0.03229 0.37454 0.03229 0.37454 C 0.03243 0.37848 0.03256 0.38264 0.03295 0.38658 C 0.03308 0.38797 0.0336 0.38913 0.03373 0.39051 C 0.03464 0.40232 0.03412 0.40417 0.03529 0.41459 C 0.03542 0.41598 0.03568 0.41713 0.03594 0.41852 C 0.0362 0.42246 0.03646 0.42663 0.03672 0.43056 C 0.03815 0.44908 0.03685 0.42894 0.03828 0.44514 C 0.03854 0.44885 0.03854 0.45232 0.03894 0.45579 C 0.03933 0.45857 0.04024 0.46112 0.0405 0.46389 C 0.04258 0.48588 0.04011 0.46274 0.04193 0.47593 C 0.04232 0.47801 0.04245 0.48033 0.04271 0.48241 C 0.04297 0.4838 0.04336 0.48519 0.04349 0.48658 C 0.04401 0.49098 0.0444 0.49538 0.04493 0.49977 L 0.04649 0.51042 C 0.04675 0.51227 0.04688 0.51413 0.04727 0.51575 C 0.04805 0.52038 0.04805 0.52014 0.0487 0.52524 C 0.05039 0.53797 0.04857 0.52547 0.05026 0.53982 C 0.05039 0.54167 0.05078 0.54329 0.05104 0.54514 C 0.05078 0.54653 0.05104 0.54954 0.05026 0.54908 C 0.04883 0.54862 0.04831 0.54538 0.04727 0.54375 C 0.04584 0.5419 0.04427 0.54028 0.04271 0.53843 C 0.04089 0.53635 0.03854 0.53357 0.03672 0.53195 C 0.03477 0.5301 0.03229 0.5294 0.03073 0.52663 C 0.02787 0.52153 0.02943 0.52315 0.02618 0.52107 C 0.02266 0.51482 0.02487 0.51829 0.01953 0.51181 C 0.01797 0.50996 0.01628 0.5088 0.01498 0.50649 C 0.01302 0.50301 0.01133 0.49954 0.00899 0.49723 C 0.00651 0.49468 0.00352 0.49399 0.00144 0.49051 C 0.00052 0.48866 -0.00039 0.48681 -0.00156 0.48519 C -0.01054 0.47269 -0.00052 0.48913 -0.00833 0.47709 C -0.00911 0.47593 -0.00963 0.47431 -0.01054 0.47315 C -0.01067 0.47292 -0.01914 0.46204 -0.02031 0.45996 C -0.02148 0.45764 -0.02265 0.45533 -0.02396 0.45325 C -0.0263 0.44954 -0.02903 0.44723 -0.03151 0.44375 C -0.03606 0.43774 -0.04036 0.43102 -0.04505 0.42524 C -0.05182 0.41667 -0.05885 0.40926 -0.06523 0.39977 C -0.07096 0.39144 -0.07617 0.38149 -0.08255 0.37454 C -0.09231 0.36389 -0.10182 0.3544 -0.11106 0.3426 C -0.11432 0.33843 -0.11731 0.33334 -0.1207 0.32917 C -0.12187 0.32778 -0.12343 0.32778 -0.12448 0.32663 C -0.13216 0.3176 -0.13151 0.31575 -0.13802 0.30533 C -0.13893 0.30371 -0.13997 0.30255 -0.14101 0.30116 C -0.14375 0.29723 -0.14635 0.29283 -0.14922 0.28913 C -0.1569 0.2801 -0.14427 0.29468 -0.15521 0.2838 C -0.16185 0.27732 -0.15494 0.28288 -0.16054 0.27454 C -0.16106 0.27362 -0.16211 0.27385 -0.16276 0.27315 C -0.16575 0.27061 -0.1651 0.26945 -0.16797 0.26528 C -0.16966 0.26274 -0.17148 0.26065 -0.1733 0.25857 C -0.175 0.25672 -0.17695 0.25556 -0.17851 0.25325 C -0.18346 0.24607 -0.18828 0.23866 -0.19271 0.23056 C -0.19466 0.22709 -0.20755 0.20371 -0.21146 0.19862 C -0.22669 0.17917 -0.20338 0.20926 -0.225 0.17987 C -0.22747 0.17663 -0.23007 0.17385 -0.23255 0.17061 C -0.23385 0.16899 -0.23502 0.16713 -0.23619 0.16528 C -0.23854 0.16181 -0.24049 0.15764 -0.24297 0.15463 C -0.24609 0.15093 -0.24961 0.14885 -0.25273 0.14538 C -0.2539 0.14399 -0.25455 0.14144 -0.25573 0.13982 C -0.26106 0.13334 -0.26705 0.12825 -0.27226 0.1213 C -0.27552 0.1169 -0.27526 0.1169 -0.27903 0.1132 C -0.27994 0.11227 -0.28112 0.11158 -0.28203 0.11065 C -0.28307 0.1095 -0.28385 0.10764 -0.28502 0.10672 C -0.28619 0.10533 -0.2875 0.10487 -0.2888 0.10394 C -0.29427 0.09954 -0.28932 0.10278 -0.29401 0.1 C -0.29778 0.09468 -0.30169 0.08982 -0.30521 0.08403 C -0.30924 0.07732 -0.31302 0.07014 -0.31731 0.06389 C -0.32604 0.0507 -0.33411 0.03519 -0.34427 0.02524 C -0.36028 0.0095 -0.33932 0.03079 -0.36445 0.00139 C -0.37018 -0.00532 -0.37604 -0.01111 -0.38177 -0.01736 C -0.40234 -0.04004 -0.38502 -0.02129 -0.39674 -0.03472 C -0.39869 -0.03703 -0.40065 -0.03958 -0.40273 -0.04143 C -0.40377 -0.04236 -0.40481 -0.04282 -0.40573 -0.04398 C -0.40664 -0.04513 -0.40729 -0.04675 -0.40794 -0.04791 C -0.40872 -0.04768 -0.4095 -0.04652 -0.41028 -0.04675 C -0.41119 -0.04699 -0.41666 -0.053 -0.41705 -0.05347 C -0.41849 -0.05509 -0.41992 -0.05717 -0.42148 -0.05879 C -0.42747 -0.06458 -0.42695 -0.06412 -0.43125 -0.06666 C -0.43841 -0.07615 -0.42942 -0.06481 -0.4388 -0.07476 C -0.43984 -0.07592 -0.44075 -0.07731 -0.44179 -0.0787 C -0.44323 -0.08055 -0.44479 -0.08217 -0.44622 -0.08402 L -0.44843 -0.08657 C -0.44896 -0.08495 -0.45 -0.08333 -0.45 -0.08125 C -0.45039 -0.0655 -0.44948 -0.05347 -0.44843 -0.03865 C -0.4483 -0.02615 -0.44713 0.0551 -0.44622 0.0625 C -0.4457 0.06713 -0.44518 0.07153 -0.44479 0.07593 C -0.44218 0.10186 -0.44661 0.06366 -0.44244 0.1 C -0.44075 0.11598 -0.44271 0.0875 -0.44023 0.12269 C -0.43606 0.18241 -0.44036 0.12778 -0.43802 0.15718 C -0.43776 0.17292 -0.43763 0.18843 -0.43724 0.20394 C -0.43711 0.20834 -0.43659 0.21274 -0.43646 0.21713 C -0.43606 0.27639 -0.43619 0.33542 -0.4358 0.39445 C -0.43567 0.3963 -0.43515 0.39815 -0.43502 0.39977 C -0.43463 0.40255 -0.43437 0.4051 -0.43424 0.40788 C -0.43385 0.4132 -0.43398 0.41852 -0.43346 0.42385 C -0.4332 0.42663 -0.43203 0.43195 -0.43203 0.43195 C -0.43177 0.43496 -0.43151 0.4382 -0.43125 0.44121 C -0.43112 0.44306 -0.4306 0.44468 -0.43047 0.44653 C -0.42955 0.45811 -0.42968 0.4588 -0.42968 0.47061 " pathEditMode="relative" ptsTypes="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747127" y="5248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1935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517629" y="524883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1930</a:t>
            </a:r>
            <a:endParaRPr lang="nl-NL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9978357" y="524883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1940</a:t>
            </a:r>
            <a:endParaRPr lang="nl-NL" b="1" dirty="0"/>
          </a:p>
        </p:txBody>
      </p:sp>
      <p:cxnSp>
        <p:nvCxnSpPr>
          <p:cNvPr id="32" name="Rechte verbindingslijn met pijl 31"/>
          <p:cNvCxnSpPr/>
          <p:nvPr/>
        </p:nvCxnSpPr>
        <p:spPr>
          <a:xfrm>
            <a:off x="4376227" y="980728"/>
            <a:ext cx="0" cy="2376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3352800" y="3355278"/>
            <a:ext cx="21175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1933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Hitler aan de macht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5962817" y="4503028"/>
            <a:ext cx="21950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1936 </a:t>
            </a:r>
            <a:r>
              <a:rPr lang="nl-NL" b="1" dirty="0">
                <a:solidFill>
                  <a:srgbClr val="FF0000"/>
                </a:solidFill>
              </a:rPr>
              <a:t>- </a:t>
            </a:r>
            <a:r>
              <a:rPr lang="nl-NL" b="1" dirty="0" smtClean="0">
                <a:solidFill>
                  <a:srgbClr val="FF0000"/>
                </a:solidFill>
              </a:rPr>
              <a:t>1937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Bondgenootschap as-mogendheden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7139386" y="980728"/>
            <a:ext cx="0" cy="136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5635626" y="2354523"/>
            <a:ext cx="1653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Maart 1936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Rijnland bezet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9409244" y="980728"/>
            <a:ext cx="0" cy="2376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7857835" y="2586839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Maart 1938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Der Anschluss</a:t>
            </a:r>
            <a:endParaRPr lang="nl-NL" dirty="0"/>
          </a:p>
        </p:txBody>
      </p:sp>
      <p:cxnSp>
        <p:nvCxnSpPr>
          <p:cNvPr id="37" name="Rechte verbindingslijn met pijl 36"/>
          <p:cNvCxnSpPr/>
          <p:nvPr/>
        </p:nvCxnSpPr>
        <p:spPr>
          <a:xfrm>
            <a:off x="10201624" y="980728"/>
            <a:ext cx="0" cy="334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7857835" y="3384713"/>
            <a:ext cx="19243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September 1938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Conferentie van München</a:t>
            </a:r>
            <a:endParaRPr lang="nl-NL" dirty="0"/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0" y="5380965"/>
            <a:ext cx="1578228" cy="1338338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15" y="5756442"/>
            <a:ext cx="709471" cy="51445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15" y="5379763"/>
            <a:ext cx="709471" cy="425682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15" y="6284828"/>
            <a:ext cx="731220" cy="486594"/>
          </a:xfrm>
          <a:prstGeom prst="rect">
            <a:avLst/>
          </a:prstGeom>
        </p:spPr>
      </p:pic>
      <p:cxnSp>
        <p:nvCxnSpPr>
          <p:cNvPr id="50" name="Rechte verbindingslijn met pijl 49"/>
          <p:cNvCxnSpPr/>
          <p:nvPr/>
        </p:nvCxnSpPr>
        <p:spPr>
          <a:xfrm>
            <a:off x="9011302" y="980728"/>
            <a:ext cx="0" cy="158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Afbeelding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30" y="5398476"/>
            <a:ext cx="1109827" cy="1303316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67" y="5494517"/>
            <a:ext cx="1648655" cy="1201699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23" y="5545883"/>
            <a:ext cx="2033703" cy="1141364"/>
          </a:xfrm>
          <a:prstGeom prst="rect">
            <a:avLst/>
          </a:prstGeom>
        </p:spPr>
      </p:pic>
      <p:cxnSp>
        <p:nvCxnSpPr>
          <p:cNvPr id="47" name="Rechte verbindingslijn met pijl 46"/>
          <p:cNvCxnSpPr/>
          <p:nvPr/>
        </p:nvCxnSpPr>
        <p:spPr>
          <a:xfrm>
            <a:off x="7510432" y="989696"/>
            <a:ext cx="0" cy="349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/>
          <p:cNvSpPr txBox="1"/>
          <p:nvPr/>
        </p:nvSpPr>
        <p:spPr>
          <a:xfrm>
            <a:off x="8958907" y="4458783"/>
            <a:ext cx="21950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 september 1939</a:t>
            </a: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 smtClean="0"/>
              <a:t>Duitse inval in Polen</a:t>
            </a:r>
            <a:endParaRPr lang="nl-NL" dirty="0"/>
          </a:p>
        </p:txBody>
      </p:sp>
      <p:sp>
        <p:nvSpPr>
          <p:cNvPr id="56" name="Tekstvak 55"/>
          <p:cNvSpPr txBox="1"/>
          <p:nvPr/>
        </p:nvSpPr>
        <p:spPr>
          <a:xfrm>
            <a:off x="6587413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1936</a:t>
            </a:r>
            <a:endParaRPr lang="nl-NL" b="1" dirty="0"/>
          </a:p>
        </p:txBody>
      </p:sp>
      <p:sp>
        <p:nvSpPr>
          <p:cNvPr id="57" name="Tekstvak 56"/>
          <p:cNvSpPr txBox="1"/>
          <p:nvPr/>
        </p:nvSpPr>
        <p:spPr>
          <a:xfrm>
            <a:off x="7461809" y="5248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1937</a:t>
            </a:r>
            <a:endParaRPr lang="nl-NL" b="1" dirty="0"/>
          </a:p>
        </p:txBody>
      </p:sp>
      <p:sp>
        <p:nvSpPr>
          <p:cNvPr id="58" name="Tekstvak 57"/>
          <p:cNvSpPr txBox="1"/>
          <p:nvPr/>
        </p:nvSpPr>
        <p:spPr>
          <a:xfrm>
            <a:off x="8461964" y="5248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1938</a:t>
            </a:r>
            <a:endParaRPr lang="nl-NL" b="1" dirty="0"/>
          </a:p>
        </p:txBody>
      </p:sp>
      <p:sp>
        <p:nvSpPr>
          <p:cNvPr id="59" name="Tekstvak 58"/>
          <p:cNvSpPr txBox="1"/>
          <p:nvPr/>
        </p:nvSpPr>
        <p:spPr>
          <a:xfrm>
            <a:off x="9253729" y="5118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1939</a:t>
            </a:r>
            <a:endParaRPr lang="nl-NL" b="1" dirty="0"/>
          </a:p>
        </p:txBody>
      </p:sp>
      <p:sp>
        <p:nvSpPr>
          <p:cNvPr id="60" name="Tekstvak 59"/>
          <p:cNvSpPr txBox="1"/>
          <p:nvPr/>
        </p:nvSpPr>
        <p:spPr>
          <a:xfrm>
            <a:off x="2273043" y="4982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1931</a:t>
            </a:r>
            <a:endParaRPr lang="nl-NL" b="1" dirty="0"/>
          </a:p>
        </p:txBody>
      </p:sp>
      <p:sp>
        <p:nvSpPr>
          <p:cNvPr id="61" name="Tekstvak 60"/>
          <p:cNvSpPr txBox="1"/>
          <p:nvPr/>
        </p:nvSpPr>
        <p:spPr>
          <a:xfrm>
            <a:off x="3152744" y="4982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1932</a:t>
            </a:r>
            <a:endParaRPr lang="nl-NL" b="1" dirty="0"/>
          </a:p>
        </p:txBody>
      </p:sp>
      <p:sp>
        <p:nvSpPr>
          <p:cNvPr id="62" name="Tekstvak 61"/>
          <p:cNvSpPr txBox="1"/>
          <p:nvPr/>
        </p:nvSpPr>
        <p:spPr>
          <a:xfrm>
            <a:off x="4010085" y="5248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1933</a:t>
            </a:r>
            <a:endParaRPr lang="nl-NL" b="1" dirty="0"/>
          </a:p>
        </p:txBody>
      </p:sp>
      <p:sp>
        <p:nvSpPr>
          <p:cNvPr id="63" name="Tekstvak 62"/>
          <p:cNvSpPr txBox="1"/>
          <p:nvPr/>
        </p:nvSpPr>
        <p:spPr>
          <a:xfrm>
            <a:off x="4867426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1934</a:t>
            </a:r>
            <a:endParaRPr lang="nl-NL" b="1" dirty="0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09" y="5494517"/>
            <a:ext cx="1288045" cy="119273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9624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7824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960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096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231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367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503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639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1767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760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1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  <p:bldP spid="40" grpId="0" animBg="1"/>
      <p:bldP spid="44" grpId="0" animBg="1"/>
      <p:bldP spid="45" grpId="0" animBg="1"/>
      <p:bldP spid="5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259</Words>
  <Application>Microsoft Office PowerPoint</Application>
  <PresentationFormat>Breedbeeld</PresentationFormat>
  <Paragraphs>70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Calibri Light</vt:lpstr>
      <vt:lpstr>Old English Text MT</vt:lpstr>
      <vt:lpstr>Wingdings</vt:lpstr>
      <vt:lpstr>Kantoorthema</vt:lpstr>
      <vt:lpstr>Het interbellum Op weg naar oorlog</vt:lpstr>
      <vt:lpstr>Hitler aan de macht</vt:lpstr>
      <vt:lpstr>Hitler aan de macht</vt:lpstr>
      <vt:lpstr>Hitler werkt aan Groot-Duitsland</vt:lpstr>
      <vt:lpstr>Appeasement</vt:lpstr>
      <vt:lpstr>Appeasement</vt:lpstr>
      <vt:lpstr>Appeasement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</cp:lastModifiedBy>
  <cp:revision>138</cp:revision>
  <dcterms:created xsi:type="dcterms:W3CDTF">2015-11-11T10:17:59Z</dcterms:created>
  <dcterms:modified xsi:type="dcterms:W3CDTF">2017-01-30T21:39:56Z</dcterms:modified>
</cp:coreProperties>
</file>